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BF503-3A6F-41B5-A042-C11CA90D20D4}" v="2" dt="2025-06-02T13:01:14.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p:scale>
          <a:sx n="20" d="100"/>
          <a:sy n="20" d="100"/>
        </p:scale>
        <p:origin x="274"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06DBF503-3A6F-41B5-A042-C11CA90D20D4}"/>
    <pc:docChg chg="undo custSel modSld">
      <pc:chgData name="Connor OLoughlin" userId="cd2dd71d79f43c4e" providerId="LiveId" clId="{06DBF503-3A6F-41B5-A042-C11CA90D20D4}" dt="2025-05-27T14:43:19.671" v="125" actId="14100"/>
      <pc:docMkLst>
        <pc:docMk/>
      </pc:docMkLst>
      <pc:sldChg chg="modSp mod modCm">
        <pc:chgData name="Connor OLoughlin" userId="cd2dd71d79f43c4e" providerId="LiveId" clId="{06DBF503-3A6F-41B5-A042-C11CA90D20D4}" dt="2025-05-27T14:43:19.671" v="125" actId="14100"/>
        <pc:sldMkLst>
          <pc:docMk/>
          <pc:sldMk cId="2002613377" sldId="256"/>
        </pc:sldMkLst>
        <pc:spChg chg="mod">
          <ac:chgData name="Connor OLoughlin" userId="cd2dd71d79f43c4e" providerId="LiveId" clId="{06DBF503-3A6F-41B5-A042-C11CA90D20D4}" dt="2025-05-27T14:43:08.462" v="122" actId="14100"/>
          <ac:spMkLst>
            <pc:docMk/>
            <pc:sldMk cId="2002613377" sldId="256"/>
            <ac:spMk id="10" creationId="{4E726565-5600-9CA7-F4E3-AEC090E2AB05}"/>
          </ac:spMkLst>
        </pc:spChg>
        <pc:spChg chg="mod">
          <ac:chgData name="Connor OLoughlin" userId="cd2dd71d79f43c4e" providerId="LiveId" clId="{06DBF503-3A6F-41B5-A042-C11CA90D20D4}" dt="2025-05-27T14:10:30.173" v="31" actId="20577"/>
          <ac:spMkLst>
            <pc:docMk/>
            <pc:sldMk cId="2002613377" sldId="256"/>
            <ac:spMk id="19" creationId="{1E0103E1-FA64-549E-4558-4A998588383C}"/>
          </ac:spMkLst>
        </pc:spChg>
        <pc:spChg chg="mod">
          <ac:chgData name="Connor OLoughlin" userId="cd2dd71d79f43c4e" providerId="LiveId" clId="{06DBF503-3A6F-41B5-A042-C11CA90D20D4}" dt="2025-05-27T14:17:53.400" v="121" actId="14100"/>
          <ac:spMkLst>
            <pc:docMk/>
            <pc:sldMk cId="2002613377" sldId="256"/>
            <ac:spMk id="20" creationId="{3AF5CC21-ABF3-96FB-3604-303FED867627}"/>
          </ac:spMkLst>
        </pc:spChg>
        <pc:spChg chg="mod">
          <ac:chgData name="Connor OLoughlin" userId="cd2dd71d79f43c4e" providerId="LiveId" clId="{06DBF503-3A6F-41B5-A042-C11CA90D20D4}" dt="2025-05-27T14:43:19.671" v="125" actId="14100"/>
          <ac:spMkLst>
            <pc:docMk/>
            <pc:sldMk cId="2002613377" sldId="256"/>
            <ac:spMk id="30" creationId="{5C4E07FA-2D4A-1A14-6257-2D0C309E8C3D}"/>
          </ac:spMkLst>
        </pc:spChg>
        <pc:spChg chg="mod">
          <ac:chgData name="Connor OLoughlin" userId="cd2dd71d79f43c4e" providerId="LiveId" clId="{06DBF503-3A6F-41B5-A042-C11CA90D20D4}" dt="2025-05-27T14:16:00.944" v="59" actId="20577"/>
          <ac:spMkLst>
            <pc:docMk/>
            <pc:sldMk cId="2002613377" sldId="256"/>
            <ac:spMk id="31" creationId="{C56DFED3-AC33-4787-6E68-6E01B4DBF64B}"/>
          </ac:spMkLst>
        </pc:spChg>
        <pc:spChg chg="mod">
          <ac:chgData name="Connor OLoughlin" userId="cd2dd71d79f43c4e" providerId="LiveId" clId="{06DBF503-3A6F-41B5-A042-C11CA90D20D4}" dt="2025-05-27T14:17:35.240" v="118" actId="14100"/>
          <ac:spMkLst>
            <pc:docMk/>
            <pc:sldMk cId="2002613377" sldId="256"/>
            <ac:spMk id="34" creationId="{7FEB559F-495E-4EDF-C6CA-47F70A808998}"/>
          </ac:spMkLst>
        </pc:spChg>
        <pc:spChg chg="mod">
          <ac:chgData name="Connor OLoughlin" userId="cd2dd71d79f43c4e" providerId="LiveId" clId="{06DBF503-3A6F-41B5-A042-C11CA90D20D4}" dt="2025-05-27T14:17:24.287" v="116" actId="1076"/>
          <ac:spMkLst>
            <pc:docMk/>
            <pc:sldMk cId="2002613377" sldId="256"/>
            <ac:spMk id="35" creationId="{B48E0CFB-53D2-DDDD-6762-4EFCA586A26F}"/>
          </ac:spMkLst>
        </pc:spChg>
        <pc:grpChg chg="mod">
          <ac:chgData name="Connor OLoughlin" userId="cd2dd71d79f43c4e" providerId="LiveId" clId="{06DBF503-3A6F-41B5-A042-C11CA90D20D4}" dt="2025-05-27T14:17:47.378" v="120" actId="14100"/>
          <ac:grpSpMkLst>
            <pc:docMk/>
            <pc:sldMk cId="2002613377" sldId="256"/>
            <ac:grpSpMk id="5" creationId="{7FAF2161-D1FB-CD24-0D5B-BC9114B43CEB}"/>
          </ac:grpSpMkLst>
        </pc:grpChg>
        <pc:graphicFrameChg chg="mod modGraphic">
          <ac:chgData name="Connor OLoughlin" userId="cd2dd71d79f43c4e" providerId="LiveId" clId="{06DBF503-3A6F-41B5-A042-C11CA90D20D4}" dt="2025-05-27T14:43:13.214" v="124" actId="14100"/>
          <ac:graphicFrameMkLst>
            <pc:docMk/>
            <pc:sldMk cId="2002613377" sldId="256"/>
            <ac:graphicFrameMk id="55" creationId="{6505EE27-A85B-0344-30D1-99598CBA9218}"/>
          </ac:graphicFrameMkLst>
        </pc:graphicFrameChg>
        <pc:extLst>
          <p:ext xmlns:p="http://schemas.openxmlformats.org/presentationml/2006/main" uri="{D6D511B9-2390-475A-947B-AFAB55BFBCF1}">
            <pc226:cmChg xmlns:pc226="http://schemas.microsoft.com/office/powerpoint/2022/06/main/command" chg="mod">
              <pc226:chgData name="Connor OLoughlin" userId="cd2dd71d79f43c4e" providerId="LiveId" clId="{06DBF503-3A6F-41B5-A042-C11CA90D20D4}" dt="2025-05-27T14:09:42.564" v="3" actId="20577"/>
              <pc2:cmMkLst xmlns:pc2="http://schemas.microsoft.com/office/powerpoint/2019/9/main/command">
                <pc:docMk/>
                <pc:sldMk cId="2002613377" sldId="256"/>
                <pc2:cmMk id="{D86C7F3B-906B-9E45-8093-F54CA1BF89FA}"/>
              </pc2:cmMkLst>
            </pc226:cmChg>
            <pc226:cmChg xmlns:pc226="http://schemas.microsoft.com/office/powerpoint/2022/06/main/command" chg="mod">
              <pc226:chgData name="Connor OLoughlin" userId="cd2dd71d79f43c4e" providerId="LiveId" clId="{06DBF503-3A6F-41B5-A042-C11CA90D20D4}" dt="2025-05-27T14:09:42.564" v="3" actId="20577"/>
              <pc2:cmMkLst xmlns:pc2="http://schemas.microsoft.com/office/powerpoint/2019/9/main/command">
                <pc:docMk/>
                <pc:sldMk cId="2002613377" sldId="256"/>
                <pc2:cmMk id="{5D2F8C91-B14E-444A-A1F0-9A7AF50683B8}"/>
              </pc2:cmMkLst>
            </pc226:cmChg>
            <pc226:cmChg xmlns:pc226="http://schemas.microsoft.com/office/powerpoint/2022/06/main/command" chg="mod">
              <pc226:chgData name="Connor OLoughlin" userId="cd2dd71d79f43c4e" providerId="LiveId" clId="{06DBF503-3A6F-41B5-A042-C11CA90D20D4}" dt="2025-05-27T14:10:30.173" v="31" actId="20577"/>
              <pc2:cmMkLst xmlns:pc2="http://schemas.microsoft.com/office/powerpoint/2019/9/main/command">
                <pc:docMk/>
                <pc:sldMk cId="2002613377" sldId="256"/>
                <pc2:cmMk id="{4B67A29A-1772-E944-B132-AE0E1651D728}"/>
              </pc2:cmMkLst>
            </pc226:cmChg>
          </p:ext>
        </pc:extLst>
      </pc:sldChg>
    </pc:docChg>
  </pc:docChgLst>
  <pc:docChgLst>
    <pc:chgData name="Connor OLoughlin" userId="cd2dd71d79f43c4e" providerId="LiveId" clId="{9A1D34DA-3F95-46B6-8B6D-B433B437E385}"/>
    <pc:docChg chg="undo custSel modSld">
      <pc:chgData name="Connor OLoughlin" userId="cd2dd71d79f43c4e" providerId="LiveId" clId="{9A1D34DA-3F95-46B6-8B6D-B433B437E385}" dt="2025-05-28T05:01:54.507" v="1548" actId="404"/>
      <pc:docMkLst>
        <pc:docMk/>
      </pc:docMkLst>
      <pc:sldChg chg="addSp delSp modSp mod setBg modCm">
        <pc:chgData name="Connor OLoughlin" userId="cd2dd71d79f43c4e" providerId="LiveId" clId="{9A1D34DA-3F95-46B6-8B6D-B433B437E385}" dt="2025-05-28T05:01:54.507" v="1548" actId="404"/>
        <pc:sldMkLst>
          <pc:docMk/>
          <pc:sldMk cId="2002613377" sldId="256"/>
        </pc:sldMkLst>
        <pc:spChg chg="add del">
          <ac:chgData name="Connor OLoughlin" userId="cd2dd71d79f43c4e" providerId="LiveId" clId="{9A1D34DA-3F95-46B6-8B6D-B433B437E385}" dt="2025-05-28T01:41:32.344" v="192" actId="11529"/>
          <ac:spMkLst>
            <pc:docMk/>
            <pc:sldMk cId="2002613377" sldId="256"/>
            <ac:spMk id="3" creationId="{29AA6C84-D4E8-3B68-CC7E-34D566CE1DE2}"/>
          </ac:spMkLst>
        </pc:spChg>
        <pc:spChg chg="mod">
          <ac:chgData name="Connor OLoughlin" userId="cd2dd71d79f43c4e" providerId="LiveId" clId="{9A1D34DA-3F95-46B6-8B6D-B433B437E385}" dt="2025-05-28T01:37:32.040" v="151" actId="14100"/>
          <ac:spMkLst>
            <pc:docMk/>
            <pc:sldMk cId="2002613377" sldId="256"/>
            <ac:spMk id="4" creationId="{F8350860-AF1B-4889-26DC-4B7BF5BAD5C6}"/>
          </ac:spMkLst>
        </pc:spChg>
        <pc:spChg chg="mod">
          <ac:chgData name="Connor OLoughlin" userId="cd2dd71d79f43c4e" providerId="LiveId" clId="{9A1D34DA-3F95-46B6-8B6D-B433B437E385}" dt="2025-05-28T01:39:58.065" v="179" actId="14861"/>
          <ac:spMkLst>
            <pc:docMk/>
            <pc:sldMk cId="2002613377" sldId="256"/>
            <ac:spMk id="10" creationId="{4E726565-5600-9CA7-F4E3-AEC090E2AB05}"/>
          </ac:spMkLst>
        </pc:spChg>
        <pc:spChg chg="mod">
          <ac:chgData name="Connor OLoughlin" userId="cd2dd71d79f43c4e" providerId="LiveId" clId="{9A1D34DA-3F95-46B6-8B6D-B433B437E385}" dt="2025-05-28T04:56:44.822" v="1349" actId="255"/>
          <ac:spMkLst>
            <pc:docMk/>
            <pc:sldMk cId="2002613377" sldId="256"/>
            <ac:spMk id="19" creationId="{1E0103E1-FA64-549E-4558-4A998588383C}"/>
          </ac:spMkLst>
        </pc:spChg>
        <pc:spChg chg="mod">
          <ac:chgData name="Connor OLoughlin" userId="cd2dd71d79f43c4e" providerId="LiveId" clId="{9A1D34DA-3F95-46B6-8B6D-B433B437E385}" dt="2025-05-28T04:56:57.536" v="1351" actId="255"/>
          <ac:spMkLst>
            <pc:docMk/>
            <pc:sldMk cId="2002613377" sldId="256"/>
            <ac:spMk id="20" creationId="{3AF5CC21-ABF3-96FB-3604-303FED867627}"/>
          </ac:spMkLst>
        </pc:spChg>
        <pc:spChg chg="mod">
          <ac:chgData name="Connor OLoughlin" userId="cd2dd71d79f43c4e" providerId="LiveId" clId="{9A1D34DA-3F95-46B6-8B6D-B433B437E385}" dt="2025-05-28T01:32:49.918" v="38" actId="1076"/>
          <ac:spMkLst>
            <pc:docMk/>
            <pc:sldMk cId="2002613377" sldId="256"/>
            <ac:spMk id="21" creationId="{0658F4CA-6F8E-70EA-CDA8-99A67A087359}"/>
          </ac:spMkLst>
        </pc:spChg>
        <pc:spChg chg="mod topLvl">
          <ac:chgData name="Connor OLoughlin" userId="cd2dd71d79f43c4e" providerId="LiveId" clId="{9A1D34DA-3F95-46B6-8B6D-B433B437E385}" dt="2025-05-28T04:33:25.844" v="270" actId="14100"/>
          <ac:spMkLst>
            <pc:docMk/>
            <pc:sldMk cId="2002613377" sldId="256"/>
            <ac:spMk id="22" creationId="{C2105687-C5B0-89D9-C6D2-6FD847F66447}"/>
          </ac:spMkLst>
        </pc:spChg>
        <pc:spChg chg="mod topLvl">
          <ac:chgData name="Connor OLoughlin" userId="cd2dd71d79f43c4e" providerId="LiveId" clId="{9A1D34DA-3F95-46B6-8B6D-B433B437E385}" dt="2025-05-28T04:34:24.689" v="283" actId="1076"/>
          <ac:spMkLst>
            <pc:docMk/>
            <pc:sldMk cId="2002613377" sldId="256"/>
            <ac:spMk id="23" creationId="{50B10A2C-EF73-A042-AC9A-ADD52B248016}"/>
          </ac:spMkLst>
        </pc:spChg>
        <pc:spChg chg="mod">
          <ac:chgData name="Connor OLoughlin" userId="cd2dd71d79f43c4e" providerId="LiveId" clId="{9A1D34DA-3F95-46B6-8B6D-B433B437E385}" dt="2025-05-28T01:43:37.415" v="213" actId="1076"/>
          <ac:spMkLst>
            <pc:docMk/>
            <pc:sldMk cId="2002613377" sldId="256"/>
            <ac:spMk id="26" creationId="{12D1A0B1-C3B6-56E6-BFC1-004E223D9B70}"/>
          </ac:spMkLst>
        </pc:spChg>
        <pc:spChg chg="mod">
          <ac:chgData name="Connor OLoughlin" userId="cd2dd71d79f43c4e" providerId="LiveId" clId="{9A1D34DA-3F95-46B6-8B6D-B433B437E385}" dt="2025-05-28T01:43:33.443" v="211" actId="164"/>
          <ac:spMkLst>
            <pc:docMk/>
            <pc:sldMk cId="2002613377" sldId="256"/>
            <ac:spMk id="27" creationId="{7B56C86F-A9F0-B794-1A6A-CA082BEAE661}"/>
          </ac:spMkLst>
        </pc:spChg>
        <pc:spChg chg="mod">
          <ac:chgData name="Connor OLoughlin" userId="cd2dd71d79f43c4e" providerId="LiveId" clId="{9A1D34DA-3F95-46B6-8B6D-B433B437E385}" dt="2025-05-28T01:43:17.123" v="210" actId="164"/>
          <ac:spMkLst>
            <pc:docMk/>
            <pc:sldMk cId="2002613377" sldId="256"/>
            <ac:spMk id="28" creationId="{3761291F-ACA8-DB04-5371-BDB9B9A829ED}"/>
          </ac:spMkLst>
        </pc:spChg>
        <pc:spChg chg="mod">
          <ac:chgData name="Connor OLoughlin" userId="cd2dd71d79f43c4e" providerId="LiveId" clId="{9A1D34DA-3F95-46B6-8B6D-B433B437E385}" dt="2025-05-28T04:51:57.013" v="1162" actId="20577"/>
          <ac:spMkLst>
            <pc:docMk/>
            <pc:sldMk cId="2002613377" sldId="256"/>
            <ac:spMk id="30" creationId="{5C4E07FA-2D4A-1A14-6257-2D0C309E8C3D}"/>
          </ac:spMkLst>
        </pc:spChg>
        <pc:spChg chg="mod">
          <ac:chgData name="Connor OLoughlin" userId="cd2dd71d79f43c4e" providerId="LiveId" clId="{9A1D34DA-3F95-46B6-8B6D-B433B437E385}" dt="2025-05-28T04:52:34.791" v="1171" actId="1076"/>
          <ac:spMkLst>
            <pc:docMk/>
            <pc:sldMk cId="2002613377" sldId="256"/>
            <ac:spMk id="31" creationId="{C56DFED3-AC33-4787-6E68-6E01B4DBF64B}"/>
          </ac:spMkLst>
        </pc:spChg>
        <pc:spChg chg="mod">
          <ac:chgData name="Connor OLoughlin" userId="cd2dd71d79f43c4e" providerId="LiveId" clId="{9A1D34DA-3F95-46B6-8B6D-B433B437E385}" dt="2025-05-28T04:59:27.358" v="1368" actId="404"/>
          <ac:spMkLst>
            <pc:docMk/>
            <pc:sldMk cId="2002613377" sldId="256"/>
            <ac:spMk id="33" creationId="{A46D7C52-B18F-D376-19A5-4CAAAD841DB2}"/>
          </ac:spMkLst>
        </pc:spChg>
        <pc:spChg chg="mod">
          <ac:chgData name="Connor OLoughlin" userId="cd2dd71d79f43c4e" providerId="LiveId" clId="{9A1D34DA-3F95-46B6-8B6D-B433B437E385}" dt="2025-05-28T05:01:54.507" v="1548" actId="404"/>
          <ac:spMkLst>
            <pc:docMk/>
            <pc:sldMk cId="2002613377" sldId="256"/>
            <ac:spMk id="34" creationId="{7FEB559F-495E-4EDF-C6CA-47F70A808998}"/>
          </ac:spMkLst>
        </pc:spChg>
        <pc:spChg chg="mod">
          <ac:chgData name="Connor OLoughlin" userId="cd2dd71d79f43c4e" providerId="LiveId" clId="{9A1D34DA-3F95-46B6-8B6D-B433B437E385}" dt="2025-05-28T01:39:58.065" v="179" actId="14861"/>
          <ac:spMkLst>
            <pc:docMk/>
            <pc:sldMk cId="2002613377" sldId="256"/>
            <ac:spMk id="35" creationId="{B48E0CFB-53D2-DDDD-6762-4EFCA586A26F}"/>
          </ac:spMkLst>
        </pc:spChg>
        <pc:spChg chg="mod">
          <ac:chgData name="Connor OLoughlin" userId="cd2dd71d79f43c4e" providerId="LiveId" clId="{9A1D34DA-3F95-46B6-8B6D-B433B437E385}" dt="2025-05-28T04:41:28.584" v="784" actId="20577"/>
          <ac:spMkLst>
            <pc:docMk/>
            <pc:sldMk cId="2002613377" sldId="256"/>
            <ac:spMk id="54" creationId="{660E6533-0E8A-20F1-7E53-2B13BBEB2695}"/>
          </ac:spMkLst>
        </pc:spChg>
        <pc:grpChg chg="del">
          <ac:chgData name="Connor OLoughlin" userId="cd2dd71d79f43c4e" providerId="LiveId" clId="{9A1D34DA-3F95-46B6-8B6D-B433B437E385}" dt="2025-05-28T01:32:35.070" v="34" actId="165"/>
          <ac:grpSpMkLst>
            <pc:docMk/>
            <pc:sldMk cId="2002613377" sldId="256"/>
            <ac:grpSpMk id="5" creationId="{7FAF2161-D1FB-CD24-0D5B-BC9114B43CEB}"/>
          </ac:grpSpMkLst>
        </pc:grpChg>
        <pc:grpChg chg="add mod">
          <ac:chgData name="Connor OLoughlin" userId="cd2dd71d79f43c4e" providerId="LiveId" clId="{9A1D34DA-3F95-46B6-8B6D-B433B437E385}" dt="2025-05-28T04:48:41.301" v="1081" actId="14100"/>
          <ac:grpSpMkLst>
            <pc:docMk/>
            <pc:sldMk cId="2002613377" sldId="256"/>
            <ac:grpSpMk id="7" creationId="{5B7B2351-A53D-8B8C-6878-C2891A5B2F15}"/>
          </ac:grpSpMkLst>
        </pc:grpChg>
        <pc:grpChg chg="add mod">
          <ac:chgData name="Connor OLoughlin" userId="cd2dd71d79f43c4e" providerId="LiveId" clId="{9A1D34DA-3F95-46B6-8B6D-B433B437E385}" dt="2025-05-28T01:46:23.024" v="241" actId="164"/>
          <ac:grpSpMkLst>
            <pc:docMk/>
            <pc:sldMk cId="2002613377" sldId="256"/>
            <ac:grpSpMk id="9" creationId="{7F79E87C-EE4C-3DA4-9133-5236799D442C}"/>
          </ac:grpSpMkLst>
        </pc:grpChg>
        <pc:grpChg chg="add mod">
          <ac:chgData name="Connor OLoughlin" userId="cd2dd71d79f43c4e" providerId="LiveId" clId="{9A1D34DA-3F95-46B6-8B6D-B433B437E385}" dt="2025-05-28T04:31:58.039" v="246" actId="1076"/>
          <ac:grpSpMkLst>
            <pc:docMk/>
            <pc:sldMk cId="2002613377" sldId="256"/>
            <ac:grpSpMk id="12" creationId="{593BE270-6791-601F-2C3C-8D7BD4455F9F}"/>
          </ac:grpSpMkLst>
        </pc:grpChg>
        <pc:grpChg chg="add del mod">
          <ac:chgData name="Connor OLoughlin" userId="cd2dd71d79f43c4e" providerId="LiveId" clId="{9A1D34DA-3F95-46B6-8B6D-B433B437E385}" dt="2025-05-28T04:32:30.826" v="255" actId="165"/>
          <ac:grpSpMkLst>
            <pc:docMk/>
            <pc:sldMk cId="2002613377" sldId="256"/>
            <ac:grpSpMk id="13" creationId="{1ECE1FCF-0F1F-05CA-D43B-CA22B7DB5213}"/>
          </ac:grpSpMkLst>
        </pc:grpChg>
        <pc:graphicFrameChg chg="del">
          <ac:chgData name="Connor OLoughlin" userId="cd2dd71d79f43c4e" providerId="LiveId" clId="{9A1D34DA-3F95-46B6-8B6D-B433B437E385}" dt="2025-05-28T01:29:43.018" v="0" actId="478"/>
          <ac:graphicFrameMkLst>
            <pc:docMk/>
            <pc:sldMk cId="2002613377" sldId="256"/>
            <ac:graphicFrameMk id="55" creationId="{6505EE27-A85B-0344-30D1-99598CBA9218}"/>
          </ac:graphicFrameMkLst>
        </pc:graphicFrameChg>
        <pc:picChg chg="add mod modCrop">
          <ac:chgData name="Connor OLoughlin" userId="cd2dd71d79f43c4e" providerId="LiveId" clId="{9A1D34DA-3F95-46B6-8B6D-B433B437E385}" dt="2025-05-28T01:44:43.228" v="224" actId="1076"/>
          <ac:picMkLst>
            <pc:docMk/>
            <pc:sldMk cId="2002613377" sldId="256"/>
            <ac:picMk id="2" creationId="{1439D48A-5E72-A02F-F7B8-16C0DE8A31CE}"/>
          </ac:picMkLst>
        </pc:picChg>
        <pc:picChg chg="del">
          <ac:chgData name="Connor OLoughlin" userId="cd2dd71d79f43c4e" providerId="LiveId" clId="{9A1D34DA-3F95-46B6-8B6D-B433B437E385}" dt="2025-05-28T01:30:02.581" v="9" actId="478"/>
          <ac:picMkLst>
            <pc:docMk/>
            <pc:sldMk cId="2002613377" sldId="256"/>
            <ac:picMk id="6" creationId="{FBDA2BB4-2A54-DE8F-87EF-6B7FA4FBE970}"/>
          </ac:picMkLst>
        </pc:picChg>
        <pc:picChg chg="mod">
          <ac:chgData name="Connor OLoughlin" userId="cd2dd71d79f43c4e" providerId="LiveId" clId="{9A1D34DA-3F95-46B6-8B6D-B433B437E385}" dt="2025-05-28T01:37:37.544" v="152" actId="1076"/>
          <ac:picMkLst>
            <pc:docMk/>
            <pc:sldMk cId="2002613377" sldId="256"/>
            <ac:picMk id="8" creationId="{92522183-9D3D-0C41-E457-D21D146862A0}"/>
          </ac:picMkLst>
        </pc:picChg>
        <pc:picChg chg="add mod modCrop">
          <ac:chgData name="Connor OLoughlin" userId="cd2dd71d79f43c4e" providerId="LiveId" clId="{9A1D34DA-3F95-46B6-8B6D-B433B437E385}" dt="2025-05-28T01:46:23.024" v="241" actId="164"/>
          <ac:picMkLst>
            <pc:docMk/>
            <pc:sldMk cId="2002613377" sldId="256"/>
            <ac:picMk id="11" creationId="{EE9E8852-70DE-8F82-C3A4-11D4476BB3E7}"/>
          </ac:picMkLst>
        </pc:picChg>
        <pc:picChg chg="add del mod">
          <ac:chgData name="Connor OLoughlin" userId="cd2dd71d79f43c4e" providerId="LiveId" clId="{9A1D34DA-3F95-46B6-8B6D-B433B437E385}" dt="2025-05-28T04:35:30.569" v="313" actId="478"/>
          <ac:picMkLst>
            <pc:docMk/>
            <pc:sldMk cId="2002613377" sldId="256"/>
            <ac:picMk id="15" creationId="{D6FEA134-0D84-BB9B-D68F-BDF77EB78E5D}"/>
          </ac:picMkLst>
        </pc:picChg>
        <pc:picChg chg="add mod">
          <ac:chgData name="Connor OLoughlin" userId="cd2dd71d79f43c4e" providerId="LiveId" clId="{9A1D34DA-3F95-46B6-8B6D-B433B437E385}" dt="2025-05-28T04:52:36.691" v="1172" actId="1076"/>
          <ac:picMkLst>
            <pc:docMk/>
            <pc:sldMk cId="2002613377" sldId="256"/>
            <ac:picMk id="17" creationId="{05308B5F-39C5-76AD-7FCD-BFB4E93BB540}"/>
          </ac:picMkLst>
        </pc:picChg>
        <pc:picChg chg="mod">
          <ac:chgData name="Connor OLoughlin" userId="cd2dd71d79f43c4e" providerId="LiveId" clId="{9A1D34DA-3F95-46B6-8B6D-B433B437E385}" dt="2025-05-28T01:33:13.253" v="43" actId="14100"/>
          <ac:picMkLst>
            <pc:docMk/>
            <pc:sldMk cId="2002613377" sldId="256"/>
            <ac:picMk id="18" creationId="{160C1248-A0C6-1ECB-CD92-0AC526E6BC9B}"/>
          </ac:picMkLst>
        </pc:picChg>
        <pc:picChg chg="mod topLvl modCrop">
          <ac:chgData name="Connor OLoughlin" userId="cd2dd71d79f43c4e" providerId="LiveId" clId="{9A1D34DA-3F95-46B6-8B6D-B433B437E385}" dt="2025-05-28T04:34:12.473" v="279" actId="1076"/>
          <ac:picMkLst>
            <pc:docMk/>
            <pc:sldMk cId="2002613377" sldId="256"/>
            <ac:picMk id="43" creationId="{1435D47F-ACDF-6748-C272-7660A37A1EB7}"/>
          </ac:picMkLst>
        </pc:picChg>
        <pc:picChg chg="mod modCrop">
          <ac:chgData name="Connor OLoughlin" userId="cd2dd71d79f43c4e" providerId="LiveId" clId="{9A1D34DA-3F95-46B6-8B6D-B433B437E385}" dt="2025-05-28T01:46:10.649" v="240" actId="732"/>
          <ac:picMkLst>
            <pc:docMk/>
            <pc:sldMk cId="2002613377" sldId="256"/>
            <ac:picMk id="51" creationId="{CAA5CEA9-B1BF-E28D-5B8E-FB6A279494BC}"/>
          </ac:picMkLst>
        </pc:picChg>
        <pc:picChg chg="mod modCrop">
          <ac:chgData name="Connor OLoughlin" userId="cd2dd71d79f43c4e" providerId="LiveId" clId="{9A1D34DA-3F95-46B6-8B6D-B433B437E385}" dt="2025-05-28T01:44:29.029" v="222" actId="1076"/>
          <ac:picMkLst>
            <pc:docMk/>
            <pc:sldMk cId="2002613377" sldId="256"/>
            <ac:picMk id="53" creationId="{4DA5BFA5-7CCA-1403-4987-D458269EBE36}"/>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D86C7F3B-906B-9E45-8093-F54CA1BF89FA}"/>
              </pc2:cmMkLst>
            </pc226:cmChg>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5D2F8C91-B14E-444A-A1F0-9A7AF50683B8}"/>
              </pc2:cmMkLst>
            </pc226:cmChg>
            <pc226:cmChg xmlns:pc226="http://schemas.microsoft.com/office/powerpoint/2022/06/main/command" chg="mod">
              <pc226:chgData name="Connor OLoughlin" userId="cd2dd71d79f43c4e" providerId="LiveId" clId="{9A1D34DA-3F95-46B6-8B6D-B433B437E385}" dt="2025-05-28T04:43:51.537" v="1007" actId="20577"/>
              <pc2:cmMkLst xmlns:pc2="http://schemas.microsoft.com/office/powerpoint/2019/9/main/command">
                <pc:docMk/>
                <pc:sldMk cId="2002613377" sldId="256"/>
                <pc2:cmMk id="{4B67A29A-1772-E944-B132-AE0E1651D728}"/>
              </pc2:cmMkLst>
            </pc226:cmChg>
            <pc226:cmChg xmlns:pc226="http://schemas.microsoft.com/office/powerpoint/2022/06/main/command" chg="mod">
              <pc226:chgData name="Connor OLoughlin" userId="cd2dd71d79f43c4e" providerId="LiveId" clId="{9A1D34DA-3F95-46B6-8B6D-B433B437E385}" dt="2025-05-28T04:48:22.262" v="1080" actId="20577"/>
              <pc2:cmMkLst xmlns:pc2="http://schemas.microsoft.com/office/powerpoint/2019/9/main/command">
                <pc:docMk/>
                <pc:sldMk cId="2002613377" sldId="256"/>
                <pc2:cmMk id="{656605F0-B7C1-EE47-8D72-A8EEC2EA6AE0}"/>
              </pc2:cmMkLst>
            </pc226:cmChg>
            <pc226:cmChg xmlns:pc226="http://schemas.microsoft.com/office/powerpoint/2022/06/main/command" chg="mod">
              <pc226:chgData name="Connor OLoughlin" userId="cd2dd71d79f43c4e" providerId="LiveId" clId="{9A1D34DA-3F95-46B6-8B6D-B433B437E385}" dt="2025-05-28T04:48:22.262" v="1080" actId="20577"/>
              <pc2:cmMkLst xmlns:pc2="http://schemas.microsoft.com/office/powerpoint/2019/9/main/command">
                <pc:docMk/>
                <pc:sldMk cId="2002613377" sldId="256"/>
                <pc2:cmMk id="{8714ABF2-95CB-3B4D-BA1B-D5A11D8A8A81}"/>
              </pc2:cmMkLst>
            </pc226:cmChg>
          </p:ext>
        </pc:extLst>
      </pc:sldChg>
    </pc:docChg>
  </pc:docChgLst>
</pc:chgInfo>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424" hash="3012840141"/>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Lst>
    <p188:txBody>
      <a:bodyPr/>
      <a:lstStyle/>
      <a:p>
        <a:r>
          <a:rPr lang="en-US"/>
          <a:t>This needs to be more specific. Vary how?</a:t>
        </a:r>
      </a:p>
    </p188:txBody>
  </p188:cm>
  <p188:cm id="{D86C7F3B-906B-9E45-8093-F54CA1BF89FA}" authorId="{E2684BD8-D7E4-5C95-D08E-C50970774228}" created="2025-05-22T09:29:48.08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created="2025-05-22T09:30:28.937">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418">
        <ac:context len="424" hash="3012840141"/>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created="2025-05-22T09:31:01.836">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20">
        <ac:context len="253" hash="43521631"/>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created="2025-05-22T09:31:16.802">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2">
        <ac:context len="253" hash="43521631"/>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created="2025-05-22T09:37:19.901">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323">
        <ac:context len="324" hash="3144812643"/>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created="2025-05-22T09:37:52.916">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558840" y="717885"/>
    <p188:replyLst>
      <p188:reply id="{092C87BA-AD4C-4D1F-BEA9-F711F908A30B}" authorId="{29A23C3F-F83F-77F3-DB46-E3A4DB2A16B7}" created="2025-05-27T05:05:51.380">
        <p188:txBody>
          <a:bodyPr/>
          <a:lstStyle/>
          <a:p>
            <a:r>
              <a:rPr lang="en-US"/>
              <a:t>Specified Dissolved organic matter</a:t>
            </a:r>
          </a:p>
        </p188:txBody>
      </p188:reply>
    </p188:replyLst>
    <p188:txBody>
      <a:bodyPr/>
      <a:lstStyle/>
      <a:p>
        <a:r>
          <a:rPr lang="en-US"/>
          <a:t>What kind of carbon? Inorganic, organic, dissolved, particulate, total, etc. need to be clear.</a:t>
        </a:r>
      </a:p>
    </p188:txBody>
  </p188:cm>
  <p188:cm id="{9363B3CC-55BC-0245-89C8-EDE8D6D2E50C}" authorId="{E2684BD8-D7E4-5C95-D08E-C50970774228}" created="2025-05-22T09:38:08.18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342" hash="784548053"/>
      </ac:txMk>
    </ac:txMkLst>
    <p188:pos x="1135267" y="716034"/>
    <p188:replyLst>
      <p188:reply id="{0A99D059-2956-4224-B508-B7C82850B607}" authorId="{29A23C3F-F83F-77F3-DB46-E3A4DB2A16B7}" created="2025-05-27T05:05:22.611">
        <p188:txBody>
          <a:bodyPr/>
          <a:lstStyle/>
          <a:p>
            <a:r>
              <a:rPr lang="en-US"/>
              <a:t>Is this better?</a:t>
            </a:r>
          </a:p>
        </p188:txBody>
      </p188:reply>
    </p188:replyLst>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created="2025-05-22T09:40:39.36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342" hash="784548053"/>
      </ac:txMk>
    </ac:txMkLst>
    <p188:pos x="2674507" y="960418"/>
    <p188:replyLst>
      <p188:reply id="{A6134679-4CCC-4C70-8287-FE048511794B}" authorId="{29A23C3F-F83F-77F3-DB46-E3A4DB2A16B7}" created="2025-05-27T05:05:05.142">
        <p188:txBody>
          <a:bodyPr/>
          <a:lstStyle/>
          <a:p>
            <a:r>
              <a:rPr lang="en-US"/>
              <a:t>I added in BIX and DOC data</a:t>
            </a:r>
          </a:p>
        </p188:txBody>
      </p188:reply>
    </p188:replyLst>
    <p188:txBody>
      <a:bodyPr/>
      <a:lstStyle/>
      <a:p>
        <a:r>
          <a:rPr lang="en-US"/>
          <a:t>Why choose HIX? Do other metrics give you different patterns or info? What can you conclude from this alone?</a:t>
        </a:r>
      </a:p>
    </p188:txBody>
  </p188:cm>
  <p188:cm id="{0CBA5261-6275-6E4E-956E-85D4B1F73BBB}" authorId="{E2684BD8-D7E4-5C95-D08E-C50970774228}" created="2025-05-22T09:41:26.794">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created="2025-05-22T09:42:05.892">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39">
        <ac:context len="40" hash="656787881"/>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created="2025-05-22T09:42:35.807">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40">
        <ac:context len="41" hash="2684773859"/>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created="2025-05-22T09:43:02.84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created="2025-05-22T09:44:16.337">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F501CCF0-9769-AF41-9DE3-FFFDABD3408D}" authorId="{E2684BD8-D7E4-5C95-D08E-C50970774228}" created="2025-05-22T09:45:48.483">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created="2025-05-22T09:46:23.582">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1753FAD5-6643-2941-90CB-3BBC42393487}" authorId="{E2684BD8-D7E4-5C95-D08E-C50970774228}" created="2025-05-22T09:59:59.3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95" len="1">
        <ac:context len="1621" hash="1205089626"/>
      </ac:txMk>
    </ac:txMkLst>
    <p188:pos x="4672053" y="1403229"/>
    <p188:txBody>
      <a:bodyPr/>
      <a:lstStyle/>
      <a:p>
        <a:r>
          <a:rPr lang="en-US"/>
          <a:t>And lab work</a:t>
        </a:r>
      </a:p>
    </p188:txBody>
    <p188:extLst>
      <p:ext xmlns:p="http://schemas.openxmlformats.org/presentationml/2006/main" uri="{57CB4572-C831-44C2-8A1C-0ADB6CCDFE69}">
        <p223:reactions xmlns:p223="http://schemas.microsoft.com/office/powerpoint/2022/03/main">
          <p223:rxn type="👍">
            <p223:instance time="2025-05-27T05:03:37.329" authorId="{29A23C3F-F83F-77F3-DB46-E3A4DB2A16B7}"/>
          </p223:rxn>
        </p223:reactions>
      </p:ext>
    </p188:extLst>
  </p188:cm>
  <p188:cm id="{34CA870C-1480-614F-9BB8-28EA19AB29F0}" authorId="{E2684BD8-D7E4-5C95-D08E-C50970774228}" created="2025-05-22T10:00:13.1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418" len="2">
        <ac:context len="1621" hash="1205089626"/>
      </ac:txMk>
    </ac:txMkLst>
    <p188:pos x="2034871" y="1946568"/>
    <p188:txBody>
      <a:bodyPr/>
      <a:lstStyle/>
      <a:p>
        <a:r>
          <a:rPr lang="en-US"/>
          <a:t>And analysis</a:t>
        </a:r>
      </a:p>
    </p188:txBody>
    <p188:extLst>
      <p:ext xmlns:p="http://schemas.openxmlformats.org/presentationml/2006/main" uri="{57CB4572-C831-44C2-8A1C-0ADB6CCDFE69}">
        <p223:reactions xmlns:p223="http://schemas.microsoft.com/office/powerpoint/2022/03/main">
          <p223:rxn type="👍">
            <p223:instance time="2025-05-27T05:03:37.964" authorId="{29A23C3F-F83F-77F3-DB46-E3A4DB2A16B7}"/>
          </p223:rxn>
        </p223:reactions>
      </p:ext>
    </p188:extLst>
  </p188:cm>
  <p188:cm id="{2912D7E7-0F4F-4D07-A5BC-B2D89C11A5BA}" authorId="{29A23C3F-F83F-77F3-DB46-E3A4DB2A16B7}" created="2025-05-27T12:48:33.413">
    <pc:sldMkLst xmlns:pc="http://schemas.microsoft.com/office/powerpoint/2013/main/command">
      <pc:docMk/>
      <pc:sldMk cId="2002613377" sldId="256"/>
    </pc:sldMkLst>
    <p188:txBody>
      <a:bodyPr/>
      <a:lstStyle/>
      <a:p>
        <a:r>
          <a:rPr lang="en-US"/>
          <a:t>I looked into type II linear regressions and was a little confused. From what I understand, the numbers that I am reporting only show the relationship between the two parameters and does not treat either as predictor or response. It assumes that both parameters are random and have error associated in measurement that the researcher could not control. I figured the SMA would be best since it uses the ratio of the standard deviations to scale the slope. I log transformed the data, because I the data did not appear to be linear and I was worried about the normality. The data was homoscedastic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5/27/2025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5/27/2025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3" Type="http://schemas.microsoft.com/office/2018/10/relationships/comments" Target="../comments/modernComment_100_775D7481.xml"/><Relationship Id="rId7" Type="http://schemas.openxmlformats.org/officeDocument/2006/relationships/hyperlink" Target="https://doi.org/10.1073/pnas.211484011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i.org/10.1029/2021JG006247" TargetMode="External"/><Relationship Id="rId11" Type="http://schemas.openxmlformats.org/officeDocument/2006/relationships/image" Target="../media/image6.tiff"/><Relationship Id="rId5" Type="http://schemas.openxmlformats.org/officeDocument/2006/relationships/image" Target="../media/image2.png"/><Relationship Id="rId10" Type="http://schemas.openxmlformats.org/officeDocument/2006/relationships/image" Target="../media/image5.tiff"/><Relationship Id="rId4" Type="http://schemas.openxmlformats.org/officeDocument/2006/relationships/image" Target="../media/image1.jpg"/><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6000">
              <a:srgbClr val="FFFFFF"/>
            </a:gs>
            <a:gs pos="96330">
              <a:schemeClr val="accent1">
                <a:lumMod val="75000"/>
              </a:schemeClr>
            </a:gs>
            <a:gs pos="58000">
              <a:schemeClr val="accent1">
                <a:lumMod val="45000"/>
                <a:lumOff val="55000"/>
              </a:schemeClr>
            </a:gs>
            <a:gs pos="40000">
              <a:schemeClr val="accent1">
                <a:lumMod val="45000"/>
                <a:lumOff val="55000"/>
              </a:schemeClr>
            </a:gs>
            <a:gs pos="25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1"/>
            <a:ext cx="43891200" cy="3608724"/>
          </a:xfrm>
          <a:prstGeom prst="rect">
            <a:avLst/>
          </a:prstGeom>
          <a:no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a:t>
            </a:r>
            <a:r>
              <a:rPr lang="en-US" sz="8000" b="1" dirty="0">
                <a:solidFill>
                  <a:srgbClr val="000000"/>
                </a:solidFill>
                <a:latin typeface="Aptos" panose="020B0004020202020204" pitchFamily="34" charset="0"/>
              </a:rPr>
              <a:t>C</a:t>
            </a:r>
            <a:r>
              <a:rPr lang="en-US" sz="8000" b="1" i="0" u="none" strike="noStrike" dirty="0">
                <a:solidFill>
                  <a:srgbClr val="000000"/>
                </a:solidFill>
                <a:effectLst/>
                <a:latin typeface="Aptos" panose="020B0004020202020204" pitchFamily="34" charset="0"/>
              </a:rPr>
              <a:t>ommunity </a:t>
            </a:r>
            <a:r>
              <a:rPr lang="en-US" sz="8000" b="1" dirty="0">
                <a:solidFill>
                  <a:srgbClr val="000000"/>
                </a:solidFill>
                <a:latin typeface="Aptos" panose="020B0004020202020204" pitchFamily="34" charset="0"/>
              </a:rPr>
              <a:t>D</a:t>
            </a:r>
            <a:r>
              <a:rPr lang="en-US" sz="8000" b="1" i="0" u="none" strike="noStrike" dirty="0">
                <a:solidFill>
                  <a:srgbClr val="000000"/>
                </a:solidFill>
                <a:effectLst/>
                <a:latin typeface="Aptos" panose="020B0004020202020204" pitchFamily="34" charset="0"/>
              </a:rPr>
              <a:t>ynamics and Organic </a:t>
            </a:r>
            <a:r>
              <a:rPr lang="en-US" sz="8000" b="1" dirty="0">
                <a:solidFill>
                  <a:srgbClr val="000000"/>
                </a:solidFill>
                <a:latin typeface="Aptos" panose="020B0004020202020204" pitchFamily="34" charset="0"/>
              </a:rPr>
              <a:t>M</a:t>
            </a:r>
            <a:r>
              <a:rPr lang="en-US" sz="8000" b="1" i="0" u="none" strike="noStrike" dirty="0">
                <a:solidFill>
                  <a:srgbClr val="000000"/>
                </a:solidFill>
                <a:effectLst/>
                <a:latin typeface="Aptos" panose="020B0004020202020204" pitchFamily="34" charset="0"/>
              </a:rPr>
              <a:t>atter in </a:t>
            </a:r>
            <a:r>
              <a:rPr lang="en-US" sz="8000" b="1" dirty="0">
                <a:solidFill>
                  <a:srgbClr val="000000"/>
                </a:solidFill>
                <a:latin typeface="Aptos" panose="020B0004020202020204" pitchFamily="34" charset="0"/>
              </a:rPr>
              <a:t>t</a:t>
            </a:r>
            <a:r>
              <a:rPr lang="en-US" sz="8000" b="1" i="0" u="none" strike="noStrike" dirty="0">
                <a:solidFill>
                  <a:srgbClr val="000000"/>
                </a:solidFill>
                <a:effectLst/>
                <a:latin typeface="Aptos" panose="020B0004020202020204" pitchFamily="34" charset="0"/>
              </a:rPr>
              <a: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4">
            <a:extLst>
              <a:ext uri="{28A0092B-C50C-407E-A947-70E740481C1C}">
                <a14:useLocalDpi xmlns:a14="http://schemas.microsoft.com/office/drawing/2010/main" val="0"/>
              </a:ext>
            </a:extLst>
          </a:blip>
          <a:srcRect t="18533"/>
          <a:stretch/>
        </p:blipFill>
        <p:spPr>
          <a:xfrm>
            <a:off x="625642" y="2192923"/>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5422596"/>
            <a:ext cx="14732667" cy="953672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5213834"/>
            <a:ext cx="14732667" cy="974922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will vary across years, lakes, and seasons, with a depressed level of activity in winter, marked by a relative decrease in bacterial production.</a:t>
            </a:r>
          </a:p>
          <a:p>
            <a:pPr marL="857250" indent="-857250">
              <a:lnSpc>
                <a:spcPct val="150000"/>
              </a:lnSpc>
              <a:buFont typeface="Arial" panose="020B0604020202020204" pitchFamily="34" charset="0"/>
              <a:buChar char="•"/>
            </a:pPr>
            <a:r>
              <a:rPr lang="en-US" sz="4400" dirty="0"/>
              <a:t>Dissolved organic carbon (DOC) and organic matter will vary across seasons and between lakes.</a:t>
            </a:r>
          </a:p>
          <a:p>
            <a:pPr marL="857250" indent="-857250">
              <a:lnSpc>
                <a:spcPct val="150000"/>
              </a:lnSpc>
              <a:buFont typeface="Arial" panose="020B0604020202020204" pitchFamily="34" charset="0"/>
              <a:buChar char="•"/>
            </a:pPr>
            <a:r>
              <a:rPr lang="en-US" sz="4400" dirty="0"/>
              <a:t>Terrestrial inputs of DOM will be higher in spring and summer across lakes, as indicated by a higher specific ultraviolet absorbance at 254 nm (SUVA254).</a:t>
            </a:r>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5309286"/>
            <a:ext cx="14732668" cy="18483612"/>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3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300" dirty="0"/>
              <a:t>Dissolved organic matter (DOM) was characterized using via fluorescence excitation-emission matrix spectroscopy.</a:t>
            </a:r>
          </a:p>
          <a:p>
            <a:pPr marL="857250" indent="-857250">
              <a:lnSpc>
                <a:spcPct val="150000"/>
              </a:lnSpc>
              <a:buFont typeface="Arial" panose="020B0604020202020204" pitchFamily="34" charset="0"/>
              <a:buChar char="•"/>
            </a:pPr>
            <a:r>
              <a:rPr lang="en-US" sz="4300" dirty="0"/>
              <a:t>Raw water samples were used to measure DOC.</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80" y="31797019"/>
            <a:ext cx="14264646" cy="10087346"/>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735554" y="42138876"/>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sp>
        <p:nvSpPr>
          <p:cNvPr id="30" name="TextBox 29">
            <a:extLst>
              <a:ext uri="{FF2B5EF4-FFF2-40B4-BE49-F238E27FC236}">
                <a16:creationId xmlns:a16="http://schemas.microsoft.com/office/drawing/2014/main" id="{5C4E07FA-2D4A-1A14-6257-2D0C309E8C3D}"/>
              </a:ext>
            </a:extLst>
          </p:cNvPr>
          <p:cNvSpPr txBox="1"/>
          <p:nvPr/>
        </p:nvSpPr>
        <p:spPr>
          <a:xfrm>
            <a:off x="15802796" y="32080532"/>
            <a:ext cx="15014603" cy="11712366"/>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Terrestrial DOM Inputs</a:t>
            </a:r>
          </a:p>
        </p:txBody>
      </p:sp>
      <p:sp>
        <p:nvSpPr>
          <p:cNvPr id="31" name="TextBox 30">
            <a:extLst>
              <a:ext uri="{FF2B5EF4-FFF2-40B4-BE49-F238E27FC236}">
                <a16:creationId xmlns:a16="http://schemas.microsoft.com/office/drawing/2014/main" id="{C56DFED3-AC33-4787-6E68-6E01B4DBF64B}"/>
              </a:ext>
            </a:extLst>
          </p:cNvPr>
          <p:cNvSpPr txBox="1"/>
          <p:nvPr/>
        </p:nvSpPr>
        <p:spPr>
          <a:xfrm>
            <a:off x="16749436" y="42150529"/>
            <a:ext cx="13528525" cy="1562305"/>
          </a:xfrm>
          <a:prstGeom prst="rect">
            <a:avLst/>
          </a:prstGeom>
          <a:noFill/>
        </p:spPr>
        <p:txBody>
          <a:bodyPr wrap="square" rtlCol="0">
            <a:noAutofit/>
          </a:bodyPr>
          <a:lstStyle/>
          <a:p>
            <a:r>
              <a:rPr lang="en-US" sz="2800" dirty="0"/>
              <a:t>Figure 3. A series of box plots showing SUVA254, grouped by season and year for each lake. Higher SUVA254 values indicate tannin-like aromatic DOM, indicating terrestrial origin. Winter 2025 SUVA254 is currently being analyzed and therefore not shown.</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572660"/>
            <a:ext cx="12191714"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Conclusions</a:t>
            </a:r>
          </a:p>
          <a:p>
            <a:pPr marL="571500" indent="-571500">
              <a:lnSpc>
                <a:spcPct val="150000"/>
              </a:lnSpc>
              <a:buFont typeface="Arial" panose="020B0604020202020204" pitchFamily="34" charset="0"/>
              <a:buChar char="•"/>
            </a:pPr>
            <a:r>
              <a:rPr lang="en-US" sz="3600" dirty="0"/>
              <a:t>Lake Huron DOC concentrations were unusually high in winter, however the sample size is small. Summer DOC was consistently the highest across lakes (Figure 1).</a:t>
            </a:r>
          </a:p>
          <a:p>
            <a:pPr marL="571500" indent="-571500">
              <a:lnSpc>
                <a:spcPct val="150000"/>
              </a:lnSpc>
              <a:buFont typeface="Arial" panose="020B0604020202020204" pitchFamily="34" charset="0"/>
              <a:buChar char="•"/>
            </a:pPr>
            <a:r>
              <a:rPr lang="en-US" sz="3600" dirty="0"/>
              <a:t>BIX values were more variable between lakes and seasons, indicating differences in autotrophic productivity linked to season and lake (Figure 2).</a:t>
            </a:r>
          </a:p>
          <a:p>
            <a:pPr marL="571500" indent="-571500">
              <a:lnSpc>
                <a:spcPct val="150000"/>
              </a:lnSpc>
              <a:buFont typeface="Arial" panose="020B0604020202020204" pitchFamily="34" charset="0"/>
              <a:buChar char="•"/>
            </a:pPr>
            <a:r>
              <a:rPr lang="en-US" sz="3600" dirty="0"/>
              <a:t>HIX remained relatively stable year-round, with each lake displaying unique shifts in HIX, and summer often having the lowest values (Figure 2).</a:t>
            </a:r>
          </a:p>
          <a:p>
            <a:pPr marL="571500" indent="-571500">
              <a:lnSpc>
                <a:spcPct val="150000"/>
              </a:lnSpc>
              <a:buFont typeface="Arial" panose="020B0604020202020204" pitchFamily="34" charset="0"/>
              <a:buChar char="•"/>
            </a:pPr>
            <a:r>
              <a:rPr lang="en-US" sz="3600" dirty="0"/>
              <a:t>In most lakes, winter had a higher SUVA254 value (Figure 3).</a:t>
            </a:r>
          </a:p>
          <a:p>
            <a:pPr marL="571500" indent="-571500">
              <a:lnSpc>
                <a:spcPct val="150000"/>
              </a:lnSpc>
              <a:buFont typeface="Arial" panose="020B0604020202020204" pitchFamily="34" charset="0"/>
              <a:buChar char="•"/>
            </a:pPr>
            <a:r>
              <a:rPr lang="en-US" sz="3600" dirty="0"/>
              <a:t>Winter 2025 bacterial production was lowest across lakes. Summer and spring bacterial production were the highest, with a distinct shift to bacterial growth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2076857"/>
            <a:ext cx="12191714" cy="6708943"/>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Future Directions</a:t>
            </a:r>
          </a:p>
          <a:p>
            <a:pPr marL="571500" indent="-571500">
              <a:lnSpc>
                <a:spcPct val="150000"/>
              </a:lnSpc>
              <a:buFont typeface="Arial" panose="020B0604020202020204" pitchFamily="34" charset="0"/>
              <a:buChar char="•"/>
            </a:pPr>
            <a:r>
              <a:rPr lang="en-US" sz="3600" dirty="0"/>
              <a:t>Make a mixed effect linear model that includes biological, chemical, and physical parameters to predict microbial activity.</a:t>
            </a:r>
          </a:p>
          <a:p>
            <a:pPr marL="571500" indent="-571500">
              <a:lnSpc>
                <a:spcPct val="150000"/>
              </a:lnSpc>
              <a:buFont typeface="Arial" panose="020B0604020202020204" pitchFamily="34" charset="0"/>
              <a:buChar char="•"/>
            </a:pPr>
            <a:r>
              <a:rPr lang="en-US" sz="3600" dirty="0"/>
              <a:t>Incorporate winter 2025 data into analyses.</a:t>
            </a:r>
          </a:p>
          <a:p>
            <a:pPr marL="571500" indent="-571500">
              <a:lnSpc>
                <a:spcPct val="150000"/>
              </a:lnSpc>
              <a:buFont typeface="Arial" panose="020B0604020202020204" pitchFamily="34" charset="0"/>
              <a:buChar char="•"/>
            </a:pPr>
            <a:r>
              <a:rPr lang="en-US" sz="3600" dirty="0"/>
              <a:t>Use robust statistical tests like Kruskal-Wallis t-test to analyze difference of means (due to small sample sizes)</a:t>
            </a:r>
          </a:p>
          <a:p>
            <a:pPr marL="571500" indent="-571500">
              <a:lnSpc>
                <a:spcPct val="150000"/>
              </a:lnSpc>
              <a:buFont typeface="Arial" panose="020B0604020202020204" pitchFamily="34" charset="0"/>
              <a:buChar char="•"/>
            </a:pPr>
            <a:endParaRPr lang="en-US" sz="4000" dirty="0"/>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6" y="39176870"/>
            <a:ext cx="12191717" cy="4616029"/>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and lab work, the Great Lakes Research Center for providing logistical and financial support, and the Great Lakes Winter Network for support. Special thanks to the Winter Grab network for participating in sample collection and analysis. This work is supported by a Michigan Sea Grant award to TVM (SUBK00020867).</a:t>
            </a:r>
            <a:endParaRPr lang="en-US" sz="3200" dirty="0"/>
          </a:p>
          <a:p>
            <a:pPr algn="ctr"/>
            <a:r>
              <a:rPr lang="en-US" sz="4000" b="1" dirty="0"/>
              <a:t>Literature Cited</a:t>
            </a:r>
          </a:p>
          <a:p>
            <a:r>
              <a:rPr lang="en-US" sz="1400" dirty="0">
                <a:effectLst/>
              </a:rPr>
              <a:t>1. </a:t>
            </a:r>
            <a:r>
              <a:rPr lang="en-US" sz="1400" dirty="0" err="1">
                <a:effectLst/>
              </a:rPr>
              <a:t>Ozersky</a:t>
            </a:r>
            <a:r>
              <a:rPr lang="en-US" sz="1400" dirty="0">
                <a:effectLst/>
              </a:rPr>
              <a:t>, T., </a:t>
            </a:r>
            <a:r>
              <a:rPr lang="en-US" sz="1400" dirty="0" err="1">
                <a:effectLst/>
              </a:rPr>
              <a:t>Bramburger</a:t>
            </a:r>
            <a:r>
              <a:rPr lang="en-US" sz="1400" dirty="0">
                <a:effectLst/>
              </a:rPr>
              <a:t>, A. J., Elgin, A. K., Vanderploeg, H. A., Wang, J., Austin, J. A., Carrick, H. J., </a:t>
            </a:r>
            <a:r>
              <a:rPr lang="en-US" sz="1400" dirty="0" err="1">
                <a:effectLst/>
              </a:rPr>
              <a:t>Chavarie</a:t>
            </a:r>
            <a:r>
              <a:rPr lang="en-US" sz="1400" dirty="0">
                <a:effectLst/>
              </a:rPr>
              <a:t>, L., Depew, D. C., Fisk, A. T., Hampton, S. E., Hinchey, E. K., North, R. L., Wells, M. G., </a:t>
            </a:r>
            <a:r>
              <a:rPr lang="en-US" sz="1400" dirty="0" err="1">
                <a:effectLst/>
              </a:rPr>
              <a:t>Xenopoulos</a:t>
            </a:r>
            <a:r>
              <a:rPr lang="en-US" sz="1400" dirty="0">
                <a:effectLst/>
              </a:rPr>
              <a:t>, M. A., Coleman, M. L., Duhaime, M. B., Fujisaki-</a:t>
            </a:r>
            <a:r>
              <a:rPr lang="en-US" sz="1400" dirty="0" err="1">
                <a:effectLst/>
              </a:rPr>
              <a:t>Manome</a:t>
            </a:r>
            <a:r>
              <a:rPr lang="en-US" sz="1400" dirty="0">
                <a:effectLst/>
              </a:rPr>
              <a:t>, A., McKay, R. M., … </a:t>
            </a:r>
            <a:r>
              <a:rPr lang="en-US" sz="1400" dirty="0" err="1">
                <a:effectLst/>
              </a:rPr>
              <a:t>Zastepa</a:t>
            </a:r>
            <a:r>
              <a:rPr lang="en-US" sz="1400" dirty="0">
                <a:effectLst/>
              </a:rPr>
              <a:t>, A. (2021). The Changing Face of Winter: Lessons and Questions From the Laurentian Great Lakes. </a:t>
            </a:r>
            <a:r>
              <a:rPr lang="en-US" sz="1400" i="1" dirty="0">
                <a:effectLst/>
              </a:rPr>
              <a:t>Journal of Geophysical Research: </a:t>
            </a:r>
            <a:r>
              <a:rPr lang="en-US" sz="1400" i="1" dirty="0" err="1">
                <a:effectLst/>
              </a:rPr>
              <a:t>Biogeosciences</a:t>
            </a:r>
            <a:r>
              <a:rPr lang="en-US" sz="1400" dirty="0">
                <a:effectLst/>
              </a:rPr>
              <a:t>, </a:t>
            </a:r>
            <a:r>
              <a:rPr lang="en-US" sz="1400" i="1" dirty="0">
                <a:effectLst/>
              </a:rPr>
              <a:t>126</a:t>
            </a:r>
            <a:r>
              <a:rPr lang="en-US" sz="1400" dirty="0">
                <a:effectLst/>
              </a:rPr>
              <a:t>(6), e2021JG006247. </a:t>
            </a:r>
            <a:r>
              <a:rPr lang="en-US" sz="1400" dirty="0">
                <a:effectLst/>
                <a:hlinkClick r:id="rId6"/>
              </a:rPr>
              <a:t>https://doi.org/10.1029/2021JG006247</a:t>
            </a:r>
            <a:endParaRPr lang="en-US" sz="1400" dirty="0">
              <a:effectLst/>
            </a:endParaRPr>
          </a:p>
          <a:p>
            <a:r>
              <a:rPr lang="en-US" sz="1400" dirty="0"/>
              <a:t>2. Hébert, M.-P., Beisner, B. E., Rautio, M., &amp; </a:t>
            </a:r>
            <a:r>
              <a:rPr lang="en-US" sz="1400" dirty="0" err="1"/>
              <a:t>Fussmann</a:t>
            </a:r>
            <a:r>
              <a:rPr lang="en-US" sz="1400" dirty="0"/>
              <a:t>, G. F. (2021). Warming winters in lakes: Later ice onset promotes consumer overwintering and shapes springtime planktonic food webs. </a:t>
            </a:r>
            <a:r>
              <a:rPr lang="en-US" sz="1400" i="1" dirty="0"/>
              <a:t>Proceedings of the National Academy of Sciences</a:t>
            </a:r>
            <a:r>
              <a:rPr lang="en-US" sz="1400" dirty="0"/>
              <a:t>, </a:t>
            </a:r>
            <a:r>
              <a:rPr lang="en-US" sz="1400" i="1" dirty="0"/>
              <a:t>118</a:t>
            </a:r>
            <a:r>
              <a:rPr lang="en-US" sz="1400" dirty="0"/>
              <a:t>(48), e2114840118. </a:t>
            </a:r>
            <a:r>
              <a:rPr lang="en-US" sz="1400" dirty="0">
                <a:hlinkClick r:id="rId7"/>
              </a:rPr>
              <a:t>https://doi.org/10.1073/pnas.2114840118</a:t>
            </a:r>
            <a:endParaRPr lang="en-US" sz="1400" dirty="0"/>
          </a:p>
          <a:p>
            <a:r>
              <a:rPr lang="en-US" sz="1400" dirty="0"/>
              <a:t>3. Hansen, A., Fleck, J., Kraus, T., Downing, B., </a:t>
            </a:r>
            <a:r>
              <a:rPr lang="en-US" sz="1400" dirty="0" err="1"/>
              <a:t>Dessonneck</a:t>
            </a:r>
            <a:r>
              <a:rPr lang="en-US" sz="1400" dirty="0"/>
              <a:t>, T., &amp; Bergamaschi, B. (2018). </a:t>
            </a:r>
            <a:r>
              <a:rPr lang="en-US" sz="1400" i="1" dirty="0"/>
              <a:t>Procedures for Using the Horiba Scientific </a:t>
            </a:r>
            <a:r>
              <a:rPr lang="en-US" sz="1400" i="1" dirty="0" err="1"/>
              <a:t>Aqualog</a:t>
            </a:r>
            <a:r>
              <a:rPr lang="en-US" sz="1400" i="1" dirty="0"/>
              <a:t> </a:t>
            </a:r>
            <a:r>
              <a:rPr lang="en-US" sz="1400" i="1" dirty="0" err="1"/>
              <a:t>Flourometer</a:t>
            </a:r>
            <a:r>
              <a:rPr lang="en-US" sz="1400" i="1" dirty="0"/>
              <a:t> to Measure Absorbance and </a:t>
            </a:r>
            <a:r>
              <a:rPr lang="en-US" sz="1400" i="1" dirty="0" err="1"/>
              <a:t>Flourescence</a:t>
            </a:r>
            <a:r>
              <a:rPr lang="en-US" sz="1400" i="1" dirty="0"/>
              <a:t> from Dissolved Organic Matter</a:t>
            </a:r>
            <a:r>
              <a:rPr lang="en-US" sz="1400" dirty="0"/>
              <a:t> (Open-File Report 1096; Open-File Report, Issue 1096, p. 42). USGS.</a:t>
            </a:r>
          </a:p>
          <a:p>
            <a:endParaRPr lang="en-US" sz="1600" dirty="0"/>
          </a:p>
          <a:p>
            <a:endParaRPr lang="en-US" sz="2800" dirty="0"/>
          </a:p>
          <a:p>
            <a:pPr algn="ctr"/>
            <a:endParaRPr lang="en-US" sz="3600" dirty="0"/>
          </a:p>
        </p:txBody>
      </p:sp>
      <p:sp>
        <p:nvSpPr>
          <p:cNvPr id="22" name="TextBox 21">
            <a:extLst>
              <a:ext uri="{FF2B5EF4-FFF2-40B4-BE49-F238E27FC236}">
                <a16:creationId xmlns:a16="http://schemas.microsoft.com/office/drawing/2014/main" id="{C2105687-C5B0-89D9-C6D2-6FD847F66447}"/>
              </a:ext>
            </a:extLst>
          </p:cNvPr>
          <p:cNvSpPr txBox="1"/>
          <p:nvPr/>
        </p:nvSpPr>
        <p:spPr>
          <a:xfrm>
            <a:off x="31224600" y="5422596"/>
            <a:ext cx="12274711" cy="12795931"/>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000" b="1" dirty="0"/>
              <a:t>Seasonal and Annual Bacterial Production </a:t>
            </a:r>
          </a:p>
        </p:txBody>
      </p:sp>
      <p:sp>
        <p:nvSpPr>
          <p:cNvPr id="23" name="TextBox 22">
            <a:extLst>
              <a:ext uri="{FF2B5EF4-FFF2-40B4-BE49-F238E27FC236}">
                <a16:creationId xmlns:a16="http://schemas.microsoft.com/office/drawing/2014/main" id="{50B10A2C-EF73-A042-AC9A-ADD52B248016}"/>
              </a:ext>
            </a:extLst>
          </p:cNvPr>
          <p:cNvSpPr txBox="1"/>
          <p:nvPr/>
        </p:nvSpPr>
        <p:spPr>
          <a:xfrm>
            <a:off x="31758597" y="15047457"/>
            <a:ext cx="10996398" cy="2583158"/>
          </a:xfrm>
          <a:prstGeom prst="rect">
            <a:avLst/>
          </a:prstGeom>
          <a:noFill/>
          <a:ln>
            <a:noFill/>
          </a:ln>
        </p:spPr>
        <p:txBody>
          <a:bodyPr wrap="square" rtlCol="0">
            <a:noAutofit/>
          </a:bodyPr>
          <a:lstStyle/>
          <a:p>
            <a:r>
              <a:rPr lang="en-US" sz="2800" dirty="0"/>
              <a:t>Figure 4. A series of scatter plots showing the relationship between leucine and thymidine uptake for each lake. Season and year are denoted by shape and color, respectively. A larger uptake of leucine relative to thymidine suggests bacterial maintenance over bacterial growth The dotted grey line shows a 1:1 relationship.</a:t>
            </a:r>
          </a:p>
        </p:txBody>
      </p:sp>
      <p:pic>
        <p:nvPicPr>
          <p:cNvPr id="43" name="Picture 42" descr="A screenshot of a graph&#10;&#10;AI-generated content may be incorrect.">
            <a:extLst>
              <a:ext uri="{FF2B5EF4-FFF2-40B4-BE49-F238E27FC236}">
                <a16:creationId xmlns:a16="http://schemas.microsoft.com/office/drawing/2014/main" id="{1435D47F-ACDF-6748-C272-7660A37A1EB7}"/>
              </a:ext>
            </a:extLst>
          </p:cNvPr>
          <p:cNvPicPr>
            <a:picLocks noChangeAspect="1"/>
          </p:cNvPicPr>
          <p:nvPr/>
        </p:nvPicPr>
        <p:blipFill>
          <a:blip r:embed="rId8">
            <a:extLst>
              <a:ext uri="{28A0092B-C50C-407E-A947-70E740481C1C}">
                <a14:useLocalDpi xmlns:a14="http://schemas.microsoft.com/office/drawing/2010/main" val="0"/>
              </a:ext>
            </a:extLst>
          </a:blip>
          <a:srcRect l="574" t="246" r="1105" b="1542"/>
          <a:stretch>
            <a:fillRect/>
          </a:stretch>
        </p:blipFill>
        <p:spPr>
          <a:xfrm>
            <a:off x="31307596" y="7722323"/>
            <a:ext cx="12112089" cy="6734934"/>
          </a:xfrm>
          <a:prstGeom prst="rect">
            <a:avLst/>
          </a:prstGeom>
        </p:spPr>
      </p:pic>
      <p:grpSp>
        <p:nvGrpSpPr>
          <p:cNvPr id="7" name="Group 6">
            <a:extLst>
              <a:ext uri="{FF2B5EF4-FFF2-40B4-BE49-F238E27FC236}">
                <a16:creationId xmlns:a16="http://schemas.microsoft.com/office/drawing/2014/main" id="{5B7B2351-A53D-8B8C-6878-C2891A5B2F15}"/>
              </a:ext>
            </a:extLst>
          </p:cNvPr>
          <p:cNvGrpSpPr/>
          <p:nvPr/>
        </p:nvGrpSpPr>
        <p:grpSpPr>
          <a:xfrm>
            <a:off x="15802798" y="5422596"/>
            <a:ext cx="15014602" cy="12792257"/>
            <a:chOff x="15818034" y="18865515"/>
            <a:chExt cx="15014603" cy="12792257"/>
          </a:xfrm>
        </p:grpSpPr>
        <p:sp>
          <p:nvSpPr>
            <p:cNvPr id="28" name="TextBox 27">
              <a:extLst>
                <a:ext uri="{FF2B5EF4-FFF2-40B4-BE49-F238E27FC236}">
                  <a16:creationId xmlns:a16="http://schemas.microsoft.com/office/drawing/2014/main" id="{3761291F-ACA8-DB04-5371-BDB9B9A829ED}"/>
                </a:ext>
              </a:extLst>
            </p:cNvPr>
            <p:cNvSpPr txBox="1"/>
            <p:nvPr/>
          </p:nvSpPr>
          <p:spPr>
            <a:xfrm>
              <a:off x="15818034" y="18865515"/>
              <a:ext cx="15014603" cy="12792257"/>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Dissolved Organic Carbon Concentration </a:t>
              </a:r>
            </a:p>
          </p:txBody>
        </p:sp>
        <p:pic>
          <p:nvPicPr>
            <p:cNvPr id="53" name="Picture 52" descr="A graph of different colored bars&#10;&#10;AI-generated content may be incorrect.">
              <a:extLst>
                <a:ext uri="{FF2B5EF4-FFF2-40B4-BE49-F238E27FC236}">
                  <a16:creationId xmlns:a16="http://schemas.microsoft.com/office/drawing/2014/main" id="{4DA5BFA5-7CCA-1403-4987-D458269EBE36}"/>
                </a:ext>
              </a:extLst>
            </p:cNvPr>
            <p:cNvPicPr>
              <a:picLocks noChangeAspect="1"/>
            </p:cNvPicPr>
            <p:nvPr/>
          </p:nvPicPr>
          <p:blipFill>
            <a:blip r:embed="rId9">
              <a:extLst>
                <a:ext uri="{28A0092B-C50C-407E-A947-70E740481C1C}">
                  <a14:useLocalDpi xmlns:a14="http://schemas.microsoft.com/office/drawing/2010/main" val="0"/>
                </a:ext>
              </a:extLst>
            </a:blip>
            <a:srcRect r="11055"/>
            <a:stretch>
              <a:fillRect/>
            </a:stretch>
          </p:blipFill>
          <p:spPr>
            <a:xfrm>
              <a:off x="16528562" y="20770606"/>
              <a:ext cx="14000747" cy="8602913"/>
            </a:xfrm>
            <a:prstGeom prst="rect">
              <a:avLst/>
            </a:prstGeom>
          </p:spPr>
        </p:pic>
        <p:sp>
          <p:nvSpPr>
            <p:cNvPr id="54" name="TextBox 53">
              <a:extLst>
                <a:ext uri="{FF2B5EF4-FFF2-40B4-BE49-F238E27FC236}">
                  <a16:creationId xmlns:a16="http://schemas.microsoft.com/office/drawing/2014/main" id="{660E6533-0E8A-20F1-7E53-2B13BBEB2695}"/>
                </a:ext>
              </a:extLst>
            </p:cNvPr>
            <p:cNvSpPr txBox="1"/>
            <p:nvPr/>
          </p:nvSpPr>
          <p:spPr>
            <a:xfrm>
              <a:off x="17062559" y="29519947"/>
              <a:ext cx="12487428" cy="1797910"/>
            </a:xfrm>
            <a:prstGeom prst="rect">
              <a:avLst/>
            </a:prstGeom>
            <a:noFill/>
          </p:spPr>
          <p:txBody>
            <a:bodyPr wrap="square" rtlCol="0">
              <a:noAutofit/>
            </a:bodyPr>
            <a:lstStyle/>
            <a:p>
              <a:r>
                <a:rPr lang="en-US" sz="2800" dirty="0"/>
                <a:t>Figure 1. A bar chart showing mean DOC concentration by year and season for each lake. The error bars represent the standard error with the sample size shown above. Data for winter 2025 has not be  analyzed yet and therefore not shown.</a:t>
              </a:r>
            </a:p>
          </p:txBody>
        </p:sp>
        <p:pic>
          <p:nvPicPr>
            <p:cNvPr id="2" name="Picture 1" descr="A graph of different colored bars&#10;&#10;AI-generated content may be incorrect.">
              <a:extLst>
                <a:ext uri="{FF2B5EF4-FFF2-40B4-BE49-F238E27FC236}">
                  <a16:creationId xmlns:a16="http://schemas.microsoft.com/office/drawing/2014/main" id="{1439D48A-5E72-A02F-F7B8-16C0DE8A31CE}"/>
                </a:ext>
              </a:extLst>
            </p:cNvPr>
            <p:cNvPicPr>
              <a:picLocks noChangeAspect="1"/>
            </p:cNvPicPr>
            <p:nvPr/>
          </p:nvPicPr>
          <p:blipFill>
            <a:blip r:embed="rId9">
              <a:extLst>
                <a:ext uri="{28A0092B-C50C-407E-A947-70E740481C1C}">
                  <a14:useLocalDpi xmlns:a14="http://schemas.microsoft.com/office/drawing/2010/main" val="0"/>
                </a:ext>
              </a:extLst>
            </a:blip>
            <a:srcRect l="88666" t="36442" r="388" b="49249"/>
            <a:stretch>
              <a:fillRect/>
            </a:stretch>
          </p:blipFill>
          <p:spPr>
            <a:xfrm>
              <a:off x="17449512" y="21165242"/>
              <a:ext cx="2364103" cy="1688956"/>
            </a:xfrm>
            <a:prstGeom prst="rect">
              <a:avLst/>
            </a:prstGeom>
          </p:spPr>
        </p:pic>
      </p:grpSp>
      <p:grpSp>
        <p:nvGrpSpPr>
          <p:cNvPr id="12" name="Group 11">
            <a:extLst>
              <a:ext uri="{FF2B5EF4-FFF2-40B4-BE49-F238E27FC236}">
                <a16:creationId xmlns:a16="http://schemas.microsoft.com/office/drawing/2014/main" id="{593BE270-6791-601F-2C3C-8D7BD4455F9F}"/>
              </a:ext>
            </a:extLst>
          </p:cNvPr>
          <p:cNvGrpSpPr/>
          <p:nvPr/>
        </p:nvGrpSpPr>
        <p:grpSpPr>
          <a:xfrm>
            <a:off x="15802798" y="18572660"/>
            <a:ext cx="15014603" cy="13150064"/>
            <a:chOff x="15802798" y="18572660"/>
            <a:chExt cx="15014603" cy="13150064"/>
          </a:xfrm>
        </p:grpSpPr>
        <p:grpSp>
          <p:nvGrpSpPr>
            <p:cNvPr id="9" name="Group 8">
              <a:extLst>
                <a:ext uri="{FF2B5EF4-FFF2-40B4-BE49-F238E27FC236}">
                  <a16:creationId xmlns:a16="http://schemas.microsoft.com/office/drawing/2014/main" id="{7F79E87C-EE4C-3DA4-9133-5236799D442C}"/>
                </a:ext>
              </a:extLst>
            </p:cNvPr>
            <p:cNvGrpSpPr/>
            <p:nvPr/>
          </p:nvGrpSpPr>
          <p:grpSpPr>
            <a:xfrm>
              <a:off x="15802798" y="18572660"/>
              <a:ext cx="15014603" cy="13150064"/>
              <a:chOff x="15818034" y="5422596"/>
              <a:chExt cx="14999367" cy="13150064"/>
            </a:xfrm>
          </p:grpSpPr>
          <p:sp>
            <p:nvSpPr>
              <p:cNvPr id="26" name="TextBox 25">
                <a:extLst>
                  <a:ext uri="{FF2B5EF4-FFF2-40B4-BE49-F238E27FC236}">
                    <a16:creationId xmlns:a16="http://schemas.microsoft.com/office/drawing/2014/main" id="{12D1A0B1-C3B6-56E6-BFC1-004E223D9B70}"/>
                  </a:ext>
                </a:extLst>
              </p:cNvPr>
              <p:cNvSpPr txBox="1"/>
              <p:nvPr/>
            </p:nvSpPr>
            <p:spPr>
              <a:xfrm>
                <a:off x="15818034" y="5422596"/>
                <a:ext cx="14999367" cy="13150064"/>
              </a:xfrm>
              <a:prstGeom prst="rect">
                <a:avLst/>
              </a:prstGeom>
              <a:solidFill>
                <a:schemeClr val="bg1"/>
              </a:solidFill>
              <a:ln w="19050">
                <a:solidFill>
                  <a:schemeClr val="tx2">
                    <a:lumMod val="75000"/>
                    <a:lumOff val="25000"/>
                  </a:schemeClr>
                </a:solidFill>
              </a:ln>
              <a:effectLst/>
            </p:spPr>
            <p:txBody>
              <a:bodyPr wrap="square" rtlCol="0">
                <a:noAutofit/>
              </a:bodyPr>
              <a:lstStyle/>
              <a:p>
                <a:pPr algn="ctr"/>
                <a:r>
                  <a:rPr lang="en-US" sz="6600" b="1" dirty="0"/>
                  <a:t>   DOM Quality in Laurentian Great Lakes</a:t>
                </a:r>
              </a:p>
            </p:txBody>
          </p:sp>
          <p:sp>
            <p:nvSpPr>
              <p:cNvPr id="27" name="TextBox 26">
                <a:extLst>
                  <a:ext uri="{FF2B5EF4-FFF2-40B4-BE49-F238E27FC236}">
                    <a16:creationId xmlns:a16="http://schemas.microsoft.com/office/drawing/2014/main" id="{7B56C86F-A9F0-B794-1A6A-CA082BEAE661}"/>
                  </a:ext>
                </a:extLst>
              </p:cNvPr>
              <p:cNvSpPr txBox="1"/>
              <p:nvPr/>
            </p:nvSpPr>
            <p:spPr>
              <a:xfrm>
                <a:off x="17076533" y="16083927"/>
                <a:ext cx="12512842" cy="1834258"/>
              </a:xfrm>
              <a:prstGeom prst="rect">
                <a:avLst/>
              </a:prstGeom>
              <a:noFill/>
            </p:spPr>
            <p:txBody>
              <a:bodyPr wrap="square" rtlCol="0">
                <a:noAutofit/>
              </a:bodyPr>
              <a:lstStyle/>
              <a:p>
                <a:r>
                  <a:rPr lang="en-US" sz="2800" dirty="0"/>
                  <a:t>Figure 2. Bar charts showing average Humification index (HIX; A) and Biological index (BIX; B) values  by year and season for each lake. The error bars represent the standard error of the </a:t>
                </a:r>
                <a:r>
                  <a:rPr lang="en-US" sz="2600" dirty="0"/>
                  <a:t>mean</a:t>
                </a:r>
                <a:r>
                  <a:rPr lang="en-US" sz="2800" dirty="0"/>
                  <a:t> with sample size shown above each bar. Higher HIX values indicate extent of humification, and higher BIX values indicate autotrophic productivity</a:t>
                </a:r>
                <a:r>
                  <a:rPr lang="en-US" sz="2800" baseline="30000" dirty="0"/>
                  <a:t>3</a:t>
                </a:r>
                <a:r>
                  <a:rPr lang="en-US" sz="2800" dirty="0"/>
                  <a:t>. </a:t>
                </a:r>
              </a:p>
            </p:txBody>
          </p:sp>
          <p:pic>
            <p:nvPicPr>
              <p:cNvPr id="51" name="Picture 50" descr="A graph of different colored bars&#10;&#10;AI-generated content may be incorrect.">
                <a:extLst>
                  <a:ext uri="{FF2B5EF4-FFF2-40B4-BE49-F238E27FC236}">
                    <a16:creationId xmlns:a16="http://schemas.microsoft.com/office/drawing/2014/main" id="{CAA5CEA9-B1BF-E28D-5B8E-FB6A279494BC}"/>
                  </a:ext>
                </a:extLst>
              </p:cNvPr>
              <p:cNvPicPr>
                <a:picLocks noChangeAspect="1"/>
              </p:cNvPicPr>
              <p:nvPr/>
            </p:nvPicPr>
            <p:blipFill>
              <a:blip r:embed="rId10">
                <a:extLst>
                  <a:ext uri="{28A0092B-C50C-407E-A947-70E740481C1C}">
                    <a14:useLocalDpi xmlns:a14="http://schemas.microsoft.com/office/drawing/2010/main" val="0"/>
                  </a:ext>
                </a:extLst>
              </a:blip>
              <a:srcRect t="-635" b="1"/>
              <a:stretch>
                <a:fillRect/>
              </a:stretch>
            </p:blipFill>
            <p:spPr>
              <a:xfrm>
                <a:off x="15915763" y="7747786"/>
                <a:ext cx="14607404" cy="8190826"/>
              </a:xfrm>
              <a:prstGeom prst="rect">
                <a:avLst/>
              </a:prstGeom>
            </p:spPr>
          </p:pic>
        </p:grpSp>
        <p:pic>
          <p:nvPicPr>
            <p:cNvPr id="11" name="Picture 10" descr="A graph of different colored bars&#10;&#10;AI-generated content may be incorrect.">
              <a:extLst>
                <a:ext uri="{FF2B5EF4-FFF2-40B4-BE49-F238E27FC236}">
                  <a16:creationId xmlns:a16="http://schemas.microsoft.com/office/drawing/2014/main" id="{EE9E8852-70DE-8F82-C3A4-11D4476BB3E7}"/>
                </a:ext>
              </a:extLst>
            </p:cNvPr>
            <p:cNvPicPr>
              <a:picLocks noChangeAspect="1"/>
            </p:cNvPicPr>
            <p:nvPr/>
          </p:nvPicPr>
          <p:blipFill>
            <a:blip r:embed="rId10">
              <a:extLst>
                <a:ext uri="{28A0092B-C50C-407E-A947-70E740481C1C}">
                  <a14:useLocalDpi xmlns:a14="http://schemas.microsoft.com/office/drawing/2010/main" val="0"/>
                </a:ext>
              </a:extLst>
            </a:blip>
            <a:srcRect l="40299" t="1212" r="34234" b="91111"/>
            <a:stretch>
              <a:fillRect/>
            </a:stretch>
          </p:blipFill>
          <p:spPr>
            <a:xfrm>
              <a:off x="20021204" y="20588687"/>
              <a:ext cx="6623501" cy="1111397"/>
            </a:xfrm>
            <a:prstGeom prst="rect">
              <a:avLst/>
            </a:prstGeom>
          </p:spPr>
        </p:pic>
      </p:grpSp>
      <p:pic>
        <p:nvPicPr>
          <p:cNvPr id="17" name="Picture 16" descr="A screenshot of a graph&#10;&#10;AI-generated content may be incorrect.">
            <a:extLst>
              <a:ext uri="{FF2B5EF4-FFF2-40B4-BE49-F238E27FC236}">
                <a16:creationId xmlns:a16="http://schemas.microsoft.com/office/drawing/2014/main" id="{05308B5F-39C5-76AD-7FCD-BFB4E93BB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48507" y="33077682"/>
            <a:ext cx="14580234" cy="8893943"/>
          </a:xfrm>
          <a:prstGeom prst="rect">
            <a:avLst/>
          </a:prstGeom>
        </p:spPr>
      </p:pic>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11032</TotalTime>
  <Words>1032</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4</cp:revision>
  <dcterms:created xsi:type="dcterms:W3CDTF">2025-05-19T00:14:23Z</dcterms:created>
  <dcterms:modified xsi:type="dcterms:W3CDTF">2025-06-02T13:01:46Z</dcterms:modified>
</cp:coreProperties>
</file>